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3"/>
  </p:notesMasterIdLst>
  <p:handoutMasterIdLst>
    <p:handoutMasterId r:id="rId14"/>
  </p:handoutMasterIdLst>
  <p:sldIdLst>
    <p:sldId id="830" r:id="rId7"/>
    <p:sldId id="821" r:id="rId8"/>
    <p:sldId id="831" r:id="rId9"/>
    <p:sldId id="832" r:id="rId10"/>
    <p:sldId id="833" r:id="rId11"/>
    <p:sldId id="834" r:id="rId12"/>
  </p:sldIdLst>
  <p:sldSz cx="12192000" cy="6858000"/>
  <p:notesSz cx="6858000" cy="9144000"/>
  <p:embeddedFontLst>
    <p:embeddedFont>
      <p:font typeface="Myriad for Rabobank" panose="020B0604020202020204" charset="0"/>
      <p:regular r:id="rId15"/>
      <p:bold r:id="rId16"/>
      <p:italic r:id="rId17"/>
      <p:boldItalic r:id="rId18"/>
    </p:embeddedFont>
    <p:embeddedFont>
      <p:font typeface="Myriad for Rabobank Bd It" panose="020B0604020202020204" charset="0"/>
      <p:regular r:id="rId19"/>
      <p:bold r:id="rId20"/>
      <p:italic r:id="rId21"/>
      <p:boldItalic r:id="rId22"/>
    </p:embeddedFont>
    <p:embeddedFont>
      <p:font typeface="Myriad for Rabobank It" panose="020B0604020202020204" charset="0"/>
      <p:regular r:id="rId23"/>
      <p:bold r:id="rId24"/>
      <p:italic r:id="rId25"/>
      <p:boldItalic r:id="rId26"/>
    </p:embeddedFont>
    <p:embeddedFont>
      <p:font typeface="Myriad for Rabobank Lt" panose="020B0604020202020204" charset="0"/>
      <p:regular r:id="rId27"/>
      <p:bold r:id="rId28"/>
      <p:italic r:id="rId29"/>
      <p:boldItalic r:id="rId30"/>
    </p:embeddedFont>
    <p:embeddedFont>
      <p:font typeface="Myriad for Rabobank SBd" panose="020B0604020202020204" charset="0"/>
      <p:regular r:id="rId31"/>
      <p:bold r:id="rId32"/>
      <p:italic r:id="rId33"/>
      <p:boldItalic r:id="rId34"/>
    </p:embeddedFont>
    <p:embeddedFont>
      <p:font typeface="Myriad for Rabobank SBd It" panose="020B0604020202020204" charset="0"/>
      <p:regular r:id="rId35"/>
      <p:bold r:id="rId36"/>
      <p:italic r:id="rId37"/>
      <p:boldItalic r:id="rId38"/>
    </p:embeddedFont>
    <p:embeddedFont>
      <p:font typeface="Myriad Pro" panose="020B0503030403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33" dt="2023-04-07T01:36:39.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82" d="100"/>
          <a:sy n="82" d="100"/>
        </p:scale>
        <p:origin x="1114"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37:16.924" v="2175" actId="1035"/>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37:16.924" v="2175" actId="1035"/>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4/7/2023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7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3" name="Rectangle 2">
            <a:extLst>
              <a:ext uri="{FF2B5EF4-FFF2-40B4-BE49-F238E27FC236}">
                <a16:creationId xmlns:a16="http://schemas.microsoft.com/office/drawing/2014/main" id="{F8DE80A3-CBC1-B61B-DF0B-A9CB537D6AE8}"/>
              </a:ext>
            </a:extLst>
          </p:cNvPr>
          <p:cNvSpPr/>
          <p:nvPr/>
        </p:nvSpPr>
        <p:spPr>
          <a:xfrm>
            <a:off x="609600" y="1733102"/>
            <a:ext cx="4717312" cy="2359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84829F8-DE25-27BC-F8BB-3EBA88B861E8}"/>
              </a:ext>
            </a:extLst>
          </p:cNvPr>
          <p:cNvSpPr/>
          <p:nvPr/>
        </p:nvSpPr>
        <p:spPr>
          <a:xfrm>
            <a:off x="609600" y="4209496"/>
            <a:ext cx="4717312" cy="22232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00C083-B1DF-7EA2-A28B-BE6440888B11}"/>
              </a:ext>
            </a:extLst>
          </p:cNvPr>
          <p:cNvSpPr/>
          <p:nvPr/>
        </p:nvSpPr>
        <p:spPr>
          <a:xfrm>
            <a:off x="5443870" y="1733102"/>
            <a:ext cx="6358270" cy="4699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3B568C5-3AD6-87C8-97FE-BC4297924F8A}"/>
              </a:ext>
            </a:extLst>
          </p:cNvPr>
          <p:cNvSpPr txBox="1"/>
          <p:nvPr/>
        </p:nvSpPr>
        <p:spPr>
          <a:xfrm>
            <a:off x="609600" y="1763410"/>
            <a:ext cx="4717312" cy="2308324"/>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Variables</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Reproduction rate: the average number of people that one infected person will pass the disease 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proportion of country population that has received at least one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Fully vaccinated rate: proportion of country population that has received both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proportion of infected people that died.</a:t>
            </a:r>
          </a:p>
          <a:p>
            <a:r>
              <a:rPr lang="en-GB" sz="1200" b="1" dirty="0">
                <a:solidFill>
                  <a:schemeClr val="tx2"/>
                </a:solidFill>
                <a:latin typeface="Arial" panose="020B0604020202020204" pitchFamily="34" charset="0"/>
                <a:cs typeface="Arial" panose="020B0604020202020204" pitchFamily="34" charset="0"/>
              </a:rPr>
              <a:t>Dataset</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 cases and vaccination rate for all countries from Feb-2020 until Feb-2023;</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p:txBody>
      </p:sp>
      <p:sp>
        <p:nvSpPr>
          <p:cNvPr id="8" name="TextBox 7">
            <a:extLst>
              <a:ext uri="{FF2B5EF4-FFF2-40B4-BE49-F238E27FC236}">
                <a16:creationId xmlns:a16="http://schemas.microsoft.com/office/drawing/2014/main" id="{2FD2F3FB-C38D-90F5-7193-235609ED9EBA}"/>
              </a:ext>
            </a:extLst>
          </p:cNvPr>
          <p:cNvSpPr txBox="1"/>
          <p:nvPr/>
        </p:nvSpPr>
        <p:spPr>
          <a:xfrm>
            <a:off x="625975" y="4230762"/>
            <a:ext cx="4094881" cy="461665"/>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Outcome</a:t>
            </a:r>
          </a:p>
          <a:p>
            <a:pPr marL="285750" indent="-285750">
              <a:buFont typeface="Arial" panose="020B0604020202020204" pitchFamily="34" charset="0"/>
              <a:buChar char="•"/>
            </a:pPr>
            <a:r>
              <a:rPr lang="en-GB" sz="1200" dirty="0" err="1">
                <a:solidFill>
                  <a:schemeClr val="tx2"/>
                </a:solidFill>
                <a:latin typeface="Arial" panose="020B0604020202020204" pitchFamily="34" charset="0"/>
                <a:cs typeface="Arial" panose="020B0604020202020204" pitchFamily="34" charset="0"/>
              </a:rPr>
              <a:t>xxxx</a:t>
            </a:r>
            <a:endParaRPr lang="en-GB" sz="12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C6E65F2-F6D9-3EAC-CD0D-58EEE2390A93}"/>
              </a:ext>
            </a:extLst>
          </p:cNvPr>
          <p:cNvPicPr>
            <a:picLocks noChangeAspect="1"/>
          </p:cNvPicPr>
          <p:nvPr/>
        </p:nvPicPr>
        <p:blipFill>
          <a:blip r:embed="rId4"/>
          <a:stretch>
            <a:fillRect/>
          </a:stretch>
        </p:blipFill>
        <p:spPr>
          <a:xfrm>
            <a:off x="6664505" y="2088882"/>
            <a:ext cx="1929881" cy="1870040"/>
          </a:xfrm>
          <a:prstGeom prst="rect">
            <a:avLst/>
          </a:prstGeom>
        </p:spPr>
      </p:pic>
      <p:pic>
        <p:nvPicPr>
          <p:cNvPr id="13" name="Picture 12">
            <a:extLst>
              <a:ext uri="{FF2B5EF4-FFF2-40B4-BE49-F238E27FC236}">
                <a16:creationId xmlns:a16="http://schemas.microsoft.com/office/drawing/2014/main" id="{0A78E78E-6180-432F-B041-9715EA376147}"/>
              </a:ext>
            </a:extLst>
          </p:cNvPr>
          <p:cNvPicPr>
            <a:picLocks noChangeAspect="1"/>
          </p:cNvPicPr>
          <p:nvPr/>
        </p:nvPicPr>
        <p:blipFill>
          <a:blip r:embed="rId5"/>
          <a:stretch>
            <a:fillRect/>
          </a:stretch>
        </p:blipFill>
        <p:spPr>
          <a:xfrm>
            <a:off x="8884561" y="2088882"/>
            <a:ext cx="1874960" cy="1870040"/>
          </a:xfrm>
          <a:prstGeom prst="rect">
            <a:avLst/>
          </a:prstGeom>
        </p:spPr>
      </p:pic>
      <p:pic>
        <p:nvPicPr>
          <p:cNvPr id="17" name="Picture 16">
            <a:extLst>
              <a:ext uri="{FF2B5EF4-FFF2-40B4-BE49-F238E27FC236}">
                <a16:creationId xmlns:a16="http://schemas.microsoft.com/office/drawing/2014/main" id="{5359AB4E-ADB2-2FDD-B262-CB7F005464E9}"/>
              </a:ext>
            </a:extLst>
          </p:cNvPr>
          <p:cNvPicPr>
            <a:picLocks noChangeAspect="1"/>
          </p:cNvPicPr>
          <p:nvPr/>
        </p:nvPicPr>
        <p:blipFill>
          <a:blip r:embed="rId6"/>
          <a:stretch>
            <a:fillRect/>
          </a:stretch>
        </p:blipFill>
        <p:spPr>
          <a:xfrm>
            <a:off x="5499671" y="4374474"/>
            <a:ext cx="2004090" cy="2042108"/>
          </a:xfrm>
          <a:prstGeom prst="rect">
            <a:avLst/>
          </a:prstGeom>
        </p:spPr>
      </p:pic>
      <p:pic>
        <p:nvPicPr>
          <p:cNvPr id="19" name="Picture 18">
            <a:extLst>
              <a:ext uri="{FF2B5EF4-FFF2-40B4-BE49-F238E27FC236}">
                <a16:creationId xmlns:a16="http://schemas.microsoft.com/office/drawing/2014/main" id="{9644CC49-0FDB-75B7-4409-820B3467C0F6}"/>
              </a:ext>
            </a:extLst>
          </p:cNvPr>
          <p:cNvPicPr>
            <a:picLocks noChangeAspect="1"/>
          </p:cNvPicPr>
          <p:nvPr/>
        </p:nvPicPr>
        <p:blipFill>
          <a:blip r:embed="rId7"/>
          <a:stretch>
            <a:fillRect/>
          </a:stretch>
        </p:blipFill>
        <p:spPr>
          <a:xfrm>
            <a:off x="7577042" y="4357653"/>
            <a:ext cx="2127586" cy="2056850"/>
          </a:xfrm>
          <a:prstGeom prst="rect">
            <a:avLst/>
          </a:prstGeom>
        </p:spPr>
      </p:pic>
      <p:pic>
        <p:nvPicPr>
          <p:cNvPr id="21" name="Picture 20">
            <a:extLst>
              <a:ext uri="{FF2B5EF4-FFF2-40B4-BE49-F238E27FC236}">
                <a16:creationId xmlns:a16="http://schemas.microsoft.com/office/drawing/2014/main" id="{AA6889D7-6FF6-0EC9-1280-4F9A29D9EBA0}"/>
              </a:ext>
            </a:extLst>
          </p:cNvPr>
          <p:cNvPicPr>
            <a:picLocks noChangeAspect="1"/>
          </p:cNvPicPr>
          <p:nvPr/>
        </p:nvPicPr>
        <p:blipFill>
          <a:blip r:embed="rId8"/>
          <a:stretch>
            <a:fillRect/>
          </a:stretch>
        </p:blipFill>
        <p:spPr>
          <a:xfrm>
            <a:off x="9719767" y="4384165"/>
            <a:ext cx="2025911" cy="2025911"/>
          </a:xfrm>
          <a:prstGeom prst="rect">
            <a:avLst/>
          </a:prstGeom>
        </p:spPr>
      </p:pic>
      <p:sp>
        <p:nvSpPr>
          <p:cNvPr id="22" name="TextBox 21">
            <a:extLst>
              <a:ext uri="{FF2B5EF4-FFF2-40B4-BE49-F238E27FC236}">
                <a16:creationId xmlns:a16="http://schemas.microsoft.com/office/drawing/2014/main" id="{A8C35B07-69C2-2599-F2A3-AA9560B7C39B}"/>
              </a:ext>
            </a:extLst>
          </p:cNvPr>
          <p:cNvSpPr txBox="1"/>
          <p:nvPr/>
        </p:nvSpPr>
        <p:spPr>
          <a:xfrm>
            <a:off x="5479530" y="1776348"/>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Influence of vaccination rate on reproduction rate and death rate</a:t>
            </a:r>
          </a:p>
        </p:txBody>
      </p:sp>
      <p:sp>
        <p:nvSpPr>
          <p:cNvPr id="23" name="TextBox 22">
            <a:extLst>
              <a:ext uri="{FF2B5EF4-FFF2-40B4-BE49-F238E27FC236}">
                <a16:creationId xmlns:a16="http://schemas.microsoft.com/office/drawing/2014/main" id="{E69BD72F-055B-E064-AF2F-B25606B8789A}"/>
              </a:ext>
            </a:extLst>
          </p:cNvPr>
          <p:cNvSpPr txBox="1"/>
          <p:nvPr/>
        </p:nvSpPr>
        <p:spPr>
          <a:xfrm>
            <a:off x="5479530" y="4062617"/>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Regional discrepancies</a:t>
            </a:r>
          </a:p>
        </p:txBody>
      </p:sp>
    </p:spTree>
    <p:extLst>
      <p:ext uri="{BB962C8B-B14F-4D97-AF65-F5344CB8AC3E}">
        <p14:creationId xmlns:p14="http://schemas.microsoft.com/office/powerpoint/2010/main" val="8010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pic>
        <p:nvPicPr>
          <p:cNvPr id="5" name="Picture 4" descr="Chart, scatter chart&#10;&#10;Description automatically generated">
            <a:extLst>
              <a:ext uri="{FF2B5EF4-FFF2-40B4-BE49-F238E27FC236}">
                <a16:creationId xmlns:a16="http://schemas.microsoft.com/office/drawing/2014/main" id="{D79EE4B4-38C0-6776-0E1D-CE7FBF013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753" y="1617099"/>
            <a:ext cx="2164732" cy="1811900"/>
          </a:xfrm>
          <a:prstGeom prst="rect">
            <a:avLst/>
          </a:prstGeom>
        </p:spPr>
      </p:pic>
      <p:pic>
        <p:nvPicPr>
          <p:cNvPr id="7" name="Picture 6" descr="Chart, scatter chart&#10;&#10;Description automatically generated">
            <a:extLst>
              <a:ext uri="{FF2B5EF4-FFF2-40B4-BE49-F238E27FC236}">
                <a16:creationId xmlns:a16="http://schemas.microsoft.com/office/drawing/2014/main" id="{31084C83-C093-CEEC-F79C-8DDF46AEE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1903" y="1583724"/>
            <a:ext cx="2164732" cy="1831279"/>
          </a:xfrm>
          <a:prstGeom prst="rect">
            <a:avLst/>
          </a:prstGeom>
        </p:spPr>
      </p:pic>
      <p:pic>
        <p:nvPicPr>
          <p:cNvPr id="9" name="Picture 8" descr="Chart, scatter chart&#10;&#10;Description automatically generated">
            <a:extLst>
              <a:ext uri="{FF2B5EF4-FFF2-40B4-BE49-F238E27FC236}">
                <a16:creationId xmlns:a16="http://schemas.microsoft.com/office/drawing/2014/main" id="{EE910A06-FDCC-2CC1-8068-F2C43E826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6934" y="1564925"/>
            <a:ext cx="1967819" cy="1864075"/>
          </a:xfrm>
          <a:prstGeom prst="rect">
            <a:avLst/>
          </a:prstGeom>
        </p:spPr>
      </p:pic>
      <p:pic>
        <p:nvPicPr>
          <p:cNvPr id="14" name="Picture 13" descr="Chart, line chart&#10;&#10;Description automatically generated">
            <a:extLst>
              <a:ext uri="{FF2B5EF4-FFF2-40B4-BE49-F238E27FC236}">
                <a16:creationId xmlns:a16="http://schemas.microsoft.com/office/drawing/2014/main" id="{3377E953-D1E5-F254-ED5F-2ED6160FD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237" y="3805150"/>
            <a:ext cx="5239763" cy="2511655"/>
          </a:xfrm>
          <a:prstGeom prst="rect">
            <a:avLst/>
          </a:prstGeom>
        </p:spPr>
      </p:pic>
      <p:sp>
        <p:nvSpPr>
          <p:cNvPr id="16" name="TextBox 15">
            <a:extLst>
              <a:ext uri="{FF2B5EF4-FFF2-40B4-BE49-F238E27FC236}">
                <a16:creationId xmlns:a16="http://schemas.microsoft.com/office/drawing/2014/main" id="{58C35DCA-0E09-46DF-F4BB-173C23E11D8C}"/>
              </a:ext>
            </a:extLst>
          </p:cNvPr>
          <p:cNvSpPr txBox="1"/>
          <p:nvPr/>
        </p:nvSpPr>
        <p:spPr>
          <a:xfrm>
            <a:off x="356573" y="1783151"/>
            <a:ext cx="5530362" cy="332398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Variables:</a:t>
            </a:r>
          </a:p>
          <a:p>
            <a:pPr marL="285750" indent="-285750">
              <a:buFont typeface="Arial" panose="020B0604020202020204" pitchFamily="34" charset="0"/>
              <a:buChar char="•"/>
            </a:pPr>
            <a:endParaRPr lang="en-US" sz="1400" dirty="0"/>
          </a:p>
          <a:p>
            <a:pPr marL="91440" indent="-285750">
              <a:buFont typeface="Wingdings" panose="05000000000000000000" pitchFamily="2" charset="2"/>
              <a:buChar char="Ø"/>
            </a:pPr>
            <a:r>
              <a:rPr lang="en-US" sz="1400" dirty="0"/>
              <a:t>Pollution Rank by Country: Rank of  world most polluted countries</a:t>
            </a:r>
          </a:p>
          <a:p>
            <a:pPr marL="91440" indent="-285750">
              <a:buFont typeface="Wingdings" panose="05000000000000000000" pitchFamily="2" charset="2"/>
              <a:buChar char="Ø"/>
            </a:pPr>
            <a:r>
              <a:rPr lang="en-US" sz="1400" dirty="0"/>
              <a:t>Confirmed Covid Rate: Covid cases divide by country population.</a:t>
            </a:r>
          </a:p>
          <a:p>
            <a:pPr marL="285750" indent="-285750">
              <a:buFont typeface="Wingdings" panose="05000000000000000000" pitchFamily="2" charset="2"/>
              <a:buChar char="Ø"/>
            </a:pPr>
            <a:r>
              <a:rPr lang="en-US" sz="1400" dirty="0"/>
              <a:t>Death Rate: total number of  Covid death cases in each country divided by total confirmed covid cases.</a:t>
            </a:r>
          </a:p>
          <a:p>
            <a:pPr marL="285750" indent="-285750">
              <a:buFont typeface="Wingdings" panose="05000000000000000000" pitchFamily="2" charset="2"/>
              <a:buChar char="Ø"/>
            </a:pPr>
            <a:r>
              <a:rPr lang="en-US" sz="1400" dirty="0"/>
              <a:t>Recovered Rate: total number of covid recovered cases in each country divided by total confirmed Covid Cases in each Country.</a:t>
            </a:r>
          </a:p>
          <a:p>
            <a:pPr marL="285750" indent="-285750">
              <a:buFont typeface="Wingdings" panose="05000000000000000000" pitchFamily="2" charset="2"/>
              <a:buChar char="Ø"/>
            </a:pPr>
            <a:endParaRPr lang="en-US" sz="1400" dirty="0"/>
          </a:p>
          <a:p>
            <a:pPr marL="285750" indent="-285750">
              <a:buFont typeface="Arial" panose="020B0604020202020204" pitchFamily="34" charset="0"/>
              <a:buChar char="•"/>
            </a:pPr>
            <a:r>
              <a:rPr lang="en-US" sz="1400" b="1" dirty="0"/>
              <a:t>Dataset:</a:t>
            </a:r>
          </a:p>
          <a:p>
            <a:pPr marL="285750" indent="-285750">
              <a:buFont typeface="Arial" panose="020B0604020202020204" pitchFamily="34" charset="0"/>
              <a:buChar char="•"/>
            </a:pPr>
            <a:endParaRPr lang="en-US" sz="1400" b="1" dirty="0"/>
          </a:p>
          <a:p>
            <a:pPr marL="285750" indent="-285750">
              <a:buFont typeface="Wingdings" panose="05000000000000000000" pitchFamily="2" charset="2"/>
              <a:buChar char="Ø"/>
            </a:pPr>
            <a:r>
              <a:rPr lang="en-US" sz="1400" dirty="0"/>
              <a:t>Rank of  world most polluted countries based on pollution rate from 2018 to 2021</a:t>
            </a:r>
          </a:p>
          <a:p>
            <a:pPr marL="285750" indent="-285750">
              <a:buFont typeface="Wingdings" panose="05000000000000000000" pitchFamily="2" charset="2"/>
              <a:buChar char="Ø"/>
            </a:pPr>
            <a:r>
              <a:rPr lang="en-US" sz="1400" dirty="0"/>
              <a:t>Latest covid data set: accumulated data on all covid cases worldwide (from 2019-2021)</a:t>
            </a:r>
          </a:p>
        </p:txBody>
      </p:sp>
      <p:cxnSp>
        <p:nvCxnSpPr>
          <p:cNvPr id="18" name="Straight Connector 17">
            <a:extLst>
              <a:ext uri="{FF2B5EF4-FFF2-40B4-BE49-F238E27FC236}">
                <a16:creationId xmlns:a16="http://schemas.microsoft.com/office/drawing/2014/main" id="{DFC0CEB7-D304-5B29-83D1-E9550DB5EE34}"/>
              </a:ext>
            </a:extLst>
          </p:cNvPr>
          <p:cNvCxnSpPr>
            <a:cxnSpLocks/>
          </p:cNvCxnSpPr>
          <p:nvPr/>
        </p:nvCxnSpPr>
        <p:spPr>
          <a:xfrm>
            <a:off x="356573" y="1617099"/>
            <a:ext cx="9571198"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9415469-EA18-43A7-DB82-0C526723A233}"/>
              </a:ext>
            </a:extLst>
          </p:cNvPr>
          <p:cNvCxnSpPr/>
          <p:nvPr/>
        </p:nvCxnSpPr>
        <p:spPr>
          <a:xfrm>
            <a:off x="494522" y="2108718"/>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8E5D90-F6B4-0011-6D2F-87984068610F}"/>
              </a:ext>
            </a:extLst>
          </p:cNvPr>
          <p:cNvCxnSpPr/>
          <p:nvPr/>
        </p:nvCxnSpPr>
        <p:spPr>
          <a:xfrm>
            <a:off x="466531" y="4040155"/>
            <a:ext cx="15022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3.xml><?xml version="1.0" encoding="utf-8"?>
<TemplafyFormConfiguration><![CDATA[{"formFields":[],"formDataEntries":[]}]]></TemplafyForm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B96071-12D7-45F2-BE4E-8DF39564C746}">
  <ds:schemaRefs/>
</ds:datastoreItem>
</file>

<file path=customXml/itemProps3.xml><?xml version="1.0" encoding="utf-8"?>
<ds:datastoreItem xmlns:ds="http://schemas.openxmlformats.org/officeDocument/2006/customXml" ds:itemID="{6DF3E12A-6C1E-4E88-8400-118A6A2BB65F}">
  <ds:schemaRefs/>
</ds:datastoreItem>
</file>

<file path=customXml/itemProps4.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5.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docProps/app.xml><?xml version="1.0" encoding="utf-8"?>
<Properties xmlns="http://schemas.openxmlformats.org/officeDocument/2006/extended-properties" xmlns:vt="http://schemas.openxmlformats.org/officeDocument/2006/docPropsVTypes">
  <Template/>
  <TotalTime>10218</TotalTime>
  <Words>386</Words>
  <Application>Microsoft Office PowerPoint</Application>
  <PresentationFormat>Widescreen</PresentationFormat>
  <Paragraphs>43</Paragraphs>
  <Slides>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Myriad for Rabobank</vt:lpstr>
      <vt:lpstr>Myriad for Rabobank It</vt:lpstr>
      <vt:lpstr>Arial</vt:lpstr>
      <vt:lpstr>Wingdings</vt:lpstr>
      <vt:lpstr>Myriad for Rabobank Bd It</vt:lpstr>
      <vt:lpstr>Myriad Pro</vt:lpstr>
      <vt:lpstr>Myriad for Rabobank SBd</vt:lpstr>
      <vt:lpstr>Myriad for Rabobank SBd It</vt:lpstr>
      <vt:lpstr>Myriad for Rabobank Lt</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Xingying Chen</cp:lastModifiedBy>
  <cp:revision>333</cp:revision>
  <cp:lastPrinted>2021-12-19T14:36:36Z</cp:lastPrinted>
  <dcterms:created xsi:type="dcterms:W3CDTF">2021-12-16T08:31:56Z</dcterms:created>
  <dcterms:modified xsi:type="dcterms:W3CDTF">2023-04-08T00:01:34Z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